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7852E-3535-4153-8497-9683F30FA0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FB60382-8CB8-4425-8172-0EAF7A018C1C}">
      <dgm:prSet phldrT="[Texto]"/>
      <dgm:spPr/>
      <dgm:t>
        <a:bodyPr/>
        <a:lstStyle/>
        <a:p>
          <a:r>
            <a:rPr lang="es-MX" b="1" dirty="0">
              <a:latin typeface="Bebas Neue Pro"/>
            </a:rPr>
            <a:t>COMITÉ DIRECTIVO</a:t>
          </a:r>
          <a:endParaRPr lang="es-CL" b="1" dirty="0">
            <a:latin typeface="Bebas Neue Pro"/>
          </a:endParaRPr>
        </a:p>
      </dgm:t>
    </dgm:pt>
    <dgm:pt modelId="{C2183D53-3081-49BC-B4FD-40A781D7CEC1}" type="parTrans" cxnId="{40ADDCE7-F04C-411B-BF8B-9E63D7FBF0D0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AD29BA11-30C5-4E0F-B149-80F80D7BDAFE}" type="sibTrans" cxnId="{40ADDCE7-F04C-411B-BF8B-9E63D7FBF0D0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091C1CCF-39FB-4458-83ED-8A282AE52331}">
      <dgm:prSet phldrT="[Texto]"/>
      <dgm:spPr/>
      <dgm:t>
        <a:bodyPr/>
        <a:lstStyle/>
        <a:p>
          <a:r>
            <a:rPr lang="es-MX" dirty="0">
              <a:latin typeface="Bebas Neue Pro"/>
            </a:rPr>
            <a:t>Gobierna y toma decisiones estratégicas.</a:t>
          </a:r>
          <a:endParaRPr lang="es-CL" dirty="0">
            <a:latin typeface="Bebas Neue Pro"/>
          </a:endParaRPr>
        </a:p>
      </dgm:t>
    </dgm:pt>
    <dgm:pt modelId="{24C942B6-7F84-4E6D-B404-1E81C45D3384}" type="parTrans" cxnId="{27962E24-89AA-4C71-9551-1082A4915B92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562923EB-A103-46DB-8812-CD5525BF3F78}" type="sibTrans" cxnId="{27962E24-89AA-4C71-9551-1082A4915B92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96B5B8DB-72E0-44A4-AB7E-A26F73552E0F}">
      <dgm:prSet phldrT="[Texto]"/>
      <dgm:spPr/>
      <dgm:t>
        <a:bodyPr/>
        <a:lstStyle/>
        <a:p>
          <a:r>
            <a:rPr lang="es-MX" b="1" dirty="0">
              <a:latin typeface="Bebas Neue Pro"/>
            </a:rPr>
            <a:t>SECRETARIA TECNICA</a:t>
          </a:r>
          <a:endParaRPr lang="es-CL" b="1" dirty="0">
            <a:latin typeface="Bebas Neue Pro"/>
          </a:endParaRPr>
        </a:p>
      </dgm:t>
    </dgm:pt>
    <dgm:pt modelId="{BA9AF7E5-7B85-4B93-8365-BEF8522F8B7E}" type="parTrans" cxnId="{033AB2D1-72AC-4844-B136-99A4A1526563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AB75FB23-D075-4C4B-8C42-1DF40CA6AF5B}" type="sibTrans" cxnId="{033AB2D1-72AC-4844-B136-99A4A1526563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876A49F6-C0B1-4C83-9705-D34D27A2C6B4}">
      <dgm:prSet phldrT="[Texto]"/>
      <dgm:spPr/>
      <dgm:t>
        <a:bodyPr/>
        <a:lstStyle/>
        <a:p>
          <a:r>
            <a:rPr lang="es-MX" dirty="0">
              <a:latin typeface="Bebas Neue Pro"/>
            </a:rPr>
            <a:t>Agenda, coordina y hace seguimiento a las reuniones del Comité D.</a:t>
          </a:r>
          <a:endParaRPr lang="es-CL" dirty="0">
            <a:latin typeface="Bebas Neue Pro"/>
          </a:endParaRPr>
        </a:p>
      </dgm:t>
    </dgm:pt>
    <dgm:pt modelId="{6EE0F493-9721-4448-856C-545234089E31}" type="parTrans" cxnId="{037DC398-5929-4EA3-A6F6-54A39F402F18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733266A6-6A21-4223-8604-870995F257AE}" type="sibTrans" cxnId="{037DC398-5929-4EA3-A6F6-54A39F402F18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87EB2C95-87FD-4C7E-B3D0-B72AAF71B240}">
      <dgm:prSet phldrT="[Texto]"/>
      <dgm:spPr/>
      <dgm:t>
        <a:bodyPr/>
        <a:lstStyle/>
        <a:p>
          <a:r>
            <a:rPr lang="es-MX" dirty="0">
              <a:latin typeface="Bebas Neue Pro"/>
            </a:rPr>
            <a:t>Avanzar los proyectos con interacciones a nivel nacional y privado.</a:t>
          </a:r>
          <a:endParaRPr lang="es-CL" dirty="0">
            <a:latin typeface="Bebas Neue Pro"/>
          </a:endParaRPr>
        </a:p>
      </dgm:t>
    </dgm:pt>
    <dgm:pt modelId="{E490F744-4A77-4502-B1D8-A387CD4D2C49}" type="parTrans" cxnId="{A0EBDF4B-253D-4490-824F-32BC77A15897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F311A6E5-942D-4F4C-90E3-EC0C8A39FB2B}" type="sibTrans" cxnId="{A0EBDF4B-253D-4490-824F-32BC77A15897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EEC03CDA-2F7A-4921-B707-7951E4D6020A}">
      <dgm:prSet phldrT="[Texto]"/>
      <dgm:spPr/>
      <dgm:t>
        <a:bodyPr/>
        <a:lstStyle/>
        <a:p>
          <a:r>
            <a:rPr lang="es-MX" b="1" dirty="0">
              <a:latin typeface="Bebas Neue Pro"/>
            </a:rPr>
            <a:t>COMITÉ TECNICO</a:t>
          </a:r>
          <a:endParaRPr lang="es-CL" b="1" dirty="0">
            <a:latin typeface="Bebas Neue Pro"/>
          </a:endParaRPr>
        </a:p>
      </dgm:t>
    </dgm:pt>
    <dgm:pt modelId="{58DAA0D2-4803-4D6F-A454-35610DAD5CF2}" type="parTrans" cxnId="{C650ED9D-1829-4723-8838-4962C380E335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2A0C4FA4-C5B7-4429-99C8-C5E00C8E0836}" type="sibTrans" cxnId="{C650ED9D-1829-4723-8838-4962C380E335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661F116E-7F76-46C2-83D9-806EAD60C3C3}">
      <dgm:prSet phldrT="[Texto]"/>
      <dgm:spPr/>
      <dgm:t>
        <a:bodyPr/>
        <a:lstStyle/>
        <a:p>
          <a:r>
            <a:rPr lang="es-MX" dirty="0">
              <a:latin typeface="Bebas Neue Pro"/>
            </a:rPr>
            <a:t>Proponer y aplicar indicadores de seguimiento.</a:t>
          </a:r>
          <a:endParaRPr lang="es-CL" dirty="0">
            <a:latin typeface="Bebas Neue Pro"/>
          </a:endParaRPr>
        </a:p>
      </dgm:t>
    </dgm:pt>
    <dgm:pt modelId="{48A18261-BDA0-4E94-8171-B5220CA4B305}" type="parTrans" cxnId="{CB4280CF-8B8E-47B3-8581-EBA69AFD7A8F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B4BBA2C1-9ECC-4DE7-B708-8A33BF1B411C}" type="sibTrans" cxnId="{CB4280CF-8B8E-47B3-8581-EBA69AFD7A8F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A3B5838D-8DF3-4DAD-ABA5-BD6F8B8E0DBC}">
      <dgm:prSet phldrT="[Texto]"/>
      <dgm:spPr/>
      <dgm:t>
        <a:bodyPr/>
        <a:lstStyle/>
        <a:p>
          <a:r>
            <a:rPr lang="es-MX" dirty="0">
              <a:latin typeface="Bebas Neue Pro"/>
            </a:rPr>
            <a:t>Seguimiento a los compromisos públicos y privados establecidos.</a:t>
          </a:r>
          <a:endParaRPr lang="es-CL" dirty="0">
            <a:latin typeface="Bebas Neue Pro"/>
          </a:endParaRPr>
        </a:p>
      </dgm:t>
    </dgm:pt>
    <dgm:pt modelId="{8F4DC41F-EA43-42E5-AF9C-983D370ED1BC}" type="parTrans" cxnId="{9803DC52-ED61-45B8-A40B-2E25361EFB0F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234229EA-1FBA-420A-9606-79D2597AA4CE}" type="sibTrans" cxnId="{9803DC52-ED61-45B8-A40B-2E25361EFB0F}">
      <dgm:prSet/>
      <dgm:spPr/>
      <dgm:t>
        <a:bodyPr/>
        <a:lstStyle/>
        <a:p>
          <a:endParaRPr lang="es-CL">
            <a:latin typeface="Bebas Neue Pro"/>
          </a:endParaRPr>
        </a:p>
      </dgm:t>
    </dgm:pt>
    <dgm:pt modelId="{939A116F-BE6E-44FE-BDE1-3E54763E5536}">
      <dgm:prSet phldrT="[Texto]"/>
      <dgm:spPr/>
      <dgm:t>
        <a:bodyPr/>
        <a:lstStyle/>
        <a:p>
          <a:r>
            <a:rPr lang="es-MX" dirty="0">
              <a:latin typeface="Bebas Neue Pro"/>
            </a:rPr>
            <a:t>Prioriza proyectos estratégicos.</a:t>
          </a:r>
          <a:endParaRPr lang="es-CL" dirty="0">
            <a:latin typeface="Bebas Neue Pro"/>
          </a:endParaRPr>
        </a:p>
      </dgm:t>
    </dgm:pt>
    <dgm:pt modelId="{3241CCA4-E0E4-4DEC-BF3F-94331BE442DA}" type="parTrans" cxnId="{EE8C672C-337C-4035-80A0-01E5048C99B5}">
      <dgm:prSet/>
      <dgm:spPr/>
      <dgm:t>
        <a:bodyPr/>
        <a:lstStyle/>
        <a:p>
          <a:endParaRPr lang="es-CL"/>
        </a:p>
      </dgm:t>
    </dgm:pt>
    <dgm:pt modelId="{7D16B395-1409-4322-82D8-63FEC009B446}" type="sibTrans" cxnId="{EE8C672C-337C-4035-80A0-01E5048C99B5}">
      <dgm:prSet/>
      <dgm:spPr/>
      <dgm:t>
        <a:bodyPr/>
        <a:lstStyle/>
        <a:p>
          <a:endParaRPr lang="es-CL"/>
        </a:p>
      </dgm:t>
    </dgm:pt>
    <dgm:pt modelId="{38167C61-0466-41C7-B968-A97D8C91E867}">
      <dgm:prSet phldrT="[Texto]"/>
      <dgm:spPr/>
      <dgm:t>
        <a:bodyPr/>
        <a:lstStyle/>
        <a:p>
          <a:r>
            <a:rPr lang="es-MX" dirty="0">
              <a:latin typeface="Bebas Neue Pro"/>
            </a:rPr>
            <a:t>Modifica y monitorea su implementación</a:t>
          </a:r>
          <a:endParaRPr lang="es-CL" dirty="0">
            <a:latin typeface="Bebas Neue Pro"/>
          </a:endParaRPr>
        </a:p>
      </dgm:t>
    </dgm:pt>
    <dgm:pt modelId="{7D927125-712A-45E9-922F-88D674AF1CA3}" type="parTrans" cxnId="{9F8C9A3C-E8A7-4740-8D13-A19E3A86C465}">
      <dgm:prSet/>
      <dgm:spPr/>
      <dgm:t>
        <a:bodyPr/>
        <a:lstStyle/>
        <a:p>
          <a:endParaRPr lang="es-CL"/>
        </a:p>
      </dgm:t>
    </dgm:pt>
    <dgm:pt modelId="{116318D7-2E8D-4A4E-9F69-2B8100D39050}" type="sibTrans" cxnId="{9F8C9A3C-E8A7-4740-8D13-A19E3A86C465}">
      <dgm:prSet/>
      <dgm:spPr/>
      <dgm:t>
        <a:bodyPr/>
        <a:lstStyle/>
        <a:p>
          <a:endParaRPr lang="es-CL"/>
        </a:p>
      </dgm:t>
    </dgm:pt>
    <dgm:pt modelId="{37F38775-54B6-4036-86CD-39D91E413AB9}">
      <dgm:prSet phldrT="[Texto]"/>
      <dgm:spPr/>
      <dgm:t>
        <a:bodyPr/>
        <a:lstStyle/>
        <a:p>
          <a:r>
            <a:rPr lang="es-MX" dirty="0">
              <a:latin typeface="Bebas Neue Pro"/>
            </a:rPr>
            <a:t>Reporte avances al Gobernador Regional</a:t>
          </a:r>
          <a:endParaRPr lang="es-CL" dirty="0">
            <a:latin typeface="Bebas Neue Pro"/>
          </a:endParaRPr>
        </a:p>
      </dgm:t>
    </dgm:pt>
    <dgm:pt modelId="{ED0DFBBD-1A7D-4603-BDE9-ADB8F24D3370}" type="parTrans" cxnId="{3728E466-291C-45F0-965E-8D2F8A41D9EA}">
      <dgm:prSet/>
      <dgm:spPr/>
      <dgm:t>
        <a:bodyPr/>
        <a:lstStyle/>
        <a:p>
          <a:endParaRPr lang="es-CL"/>
        </a:p>
      </dgm:t>
    </dgm:pt>
    <dgm:pt modelId="{3DF41C36-75B6-490B-97B2-1BC83F091A6F}" type="sibTrans" cxnId="{3728E466-291C-45F0-965E-8D2F8A41D9EA}">
      <dgm:prSet/>
      <dgm:spPr/>
      <dgm:t>
        <a:bodyPr/>
        <a:lstStyle/>
        <a:p>
          <a:endParaRPr lang="es-CL"/>
        </a:p>
      </dgm:t>
    </dgm:pt>
    <dgm:pt modelId="{536412CA-A330-409A-9E22-F0B9CD558474}">
      <dgm:prSet phldrT="[Texto]"/>
      <dgm:spPr/>
      <dgm:t>
        <a:bodyPr/>
        <a:lstStyle/>
        <a:p>
          <a:r>
            <a:rPr lang="es-MX" dirty="0">
              <a:latin typeface="Bebas Neue Pro"/>
            </a:rPr>
            <a:t>Conformación de las comisiones.</a:t>
          </a:r>
          <a:endParaRPr lang="es-CL" dirty="0">
            <a:latin typeface="Bebas Neue Pro"/>
          </a:endParaRPr>
        </a:p>
      </dgm:t>
    </dgm:pt>
    <dgm:pt modelId="{A6B47411-ACCF-4A3C-8C0E-58CE2E64F741}" type="parTrans" cxnId="{9C5F9EBB-BC23-421D-A8C2-32BE3D0FDCD8}">
      <dgm:prSet/>
      <dgm:spPr/>
      <dgm:t>
        <a:bodyPr/>
        <a:lstStyle/>
        <a:p>
          <a:endParaRPr lang="es-CL"/>
        </a:p>
      </dgm:t>
    </dgm:pt>
    <dgm:pt modelId="{47375B8A-2CB6-4036-AC54-508AADDC3E24}" type="sibTrans" cxnId="{9C5F9EBB-BC23-421D-A8C2-32BE3D0FDCD8}">
      <dgm:prSet/>
      <dgm:spPr/>
      <dgm:t>
        <a:bodyPr/>
        <a:lstStyle/>
        <a:p>
          <a:endParaRPr lang="es-CL"/>
        </a:p>
      </dgm:t>
    </dgm:pt>
    <dgm:pt modelId="{14B6785F-4E62-42B3-B066-68C103240A59}">
      <dgm:prSet phldrT="[Texto]"/>
      <dgm:spPr/>
      <dgm:t>
        <a:bodyPr/>
        <a:lstStyle/>
        <a:p>
          <a:r>
            <a:rPr lang="es-MX" dirty="0">
              <a:latin typeface="Bebas Neue Pro"/>
            </a:rPr>
            <a:t>Trabajo coordinado con Secretaría Técnica.</a:t>
          </a:r>
          <a:endParaRPr lang="es-CL" dirty="0">
            <a:latin typeface="Bebas Neue Pro"/>
          </a:endParaRPr>
        </a:p>
      </dgm:t>
    </dgm:pt>
    <dgm:pt modelId="{22A67093-38B3-45E6-8C70-C13DB7C22784}" type="parTrans" cxnId="{89D4DBBE-4314-4762-8E51-7927CFD8521C}">
      <dgm:prSet/>
      <dgm:spPr/>
      <dgm:t>
        <a:bodyPr/>
        <a:lstStyle/>
        <a:p>
          <a:endParaRPr lang="es-CL"/>
        </a:p>
      </dgm:t>
    </dgm:pt>
    <dgm:pt modelId="{F9E3312A-B299-4F50-A110-2C591B3FDE51}" type="sibTrans" cxnId="{89D4DBBE-4314-4762-8E51-7927CFD8521C}">
      <dgm:prSet/>
      <dgm:spPr/>
      <dgm:t>
        <a:bodyPr/>
        <a:lstStyle/>
        <a:p>
          <a:endParaRPr lang="es-CL"/>
        </a:p>
      </dgm:t>
    </dgm:pt>
    <dgm:pt modelId="{4F616B17-5D6E-472F-A790-671604BAC990}" type="pres">
      <dgm:prSet presAssocID="{17B7852E-3535-4153-8497-9683F30FA0EC}" presName="Name0" presStyleCnt="0">
        <dgm:presLayoutVars>
          <dgm:dir/>
          <dgm:animLvl val="lvl"/>
          <dgm:resizeHandles val="exact"/>
        </dgm:presLayoutVars>
      </dgm:prSet>
      <dgm:spPr/>
    </dgm:pt>
    <dgm:pt modelId="{5987AF55-78C4-4F8C-8B2C-E039D790DDFE}" type="pres">
      <dgm:prSet presAssocID="{8FB60382-8CB8-4425-8172-0EAF7A018C1C}" presName="composite" presStyleCnt="0"/>
      <dgm:spPr/>
    </dgm:pt>
    <dgm:pt modelId="{F68A188B-B888-4DA7-8339-A7CF2FC308BA}" type="pres">
      <dgm:prSet presAssocID="{8FB60382-8CB8-4425-8172-0EAF7A018C1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046B1ED-71F0-456C-81B4-EBDA42251C4D}" type="pres">
      <dgm:prSet presAssocID="{8FB60382-8CB8-4425-8172-0EAF7A018C1C}" presName="desTx" presStyleLbl="alignAccFollowNode1" presStyleIdx="0" presStyleCnt="3">
        <dgm:presLayoutVars>
          <dgm:bulletEnabled val="1"/>
        </dgm:presLayoutVars>
      </dgm:prSet>
      <dgm:spPr/>
    </dgm:pt>
    <dgm:pt modelId="{7E91021C-E36D-46F4-AE11-8F7CFE724C34}" type="pres">
      <dgm:prSet presAssocID="{AD29BA11-30C5-4E0F-B149-80F80D7BDAFE}" presName="space" presStyleCnt="0"/>
      <dgm:spPr/>
    </dgm:pt>
    <dgm:pt modelId="{7C020890-1A84-47CC-A0BA-114F25BEEB44}" type="pres">
      <dgm:prSet presAssocID="{96B5B8DB-72E0-44A4-AB7E-A26F73552E0F}" presName="composite" presStyleCnt="0"/>
      <dgm:spPr/>
    </dgm:pt>
    <dgm:pt modelId="{0B88857B-8DCB-4AD0-BAF9-9CD14D639776}" type="pres">
      <dgm:prSet presAssocID="{96B5B8DB-72E0-44A4-AB7E-A26F73552E0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A7B2CF8-8398-40AB-B1A6-08F6CC4F0A90}" type="pres">
      <dgm:prSet presAssocID="{96B5B8DB-72E0-44A4-AB7E-A26F73552E0F}" presName="desTx" presStyleLbl="alignAccFollowNode1" presStyleIdx="1" presStyleCnt="3">
        <dgm:presLayoutVars>
          <dgm:bulletEnabled val="1"/>
        </dgm:presLayoutVars>
      </dgm:prSet>
      <dgm:spPr/>
    </dgm:pt>
    <dgm:pt modelId="{11F601C6-5354-4A82-8CC2-84CA1A911AB4}" type="pres">
      <dgm:prSet presAssocID="{AB75FB23-D075-4C4B-8C42-1DF40CA6AF5B}" presName="space" presStyleCnt="0"/>
      <dgm:spPr/>
    </dgm:pt>
    <dgm:pt modelId="{14B30385-147C-4F19-A912-6E56F29BA4F4}" type="pres">
      <dgm:prSet presAssocID="{EEC03CDA-2F7A-4921-B707-7951E4D6020A}" presName="composite" presStyleCnt="0"/>
      <dgm:spPr/>
    </dgm:pt>
    <dgm:pt modelId="{70C933E2-C2CE-45A7-BDAF-2A68B64BDDCA}" type="pres">
      <dgm:prSet presAssocID="{EEC03CDA-2F7A-4921-B707-7951E4D6020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B6E5742-5813-445C-B802-4D9D2D3CC0E0}" type="pres">
      <dgm:prSet presAssocID="{EEC03CDA-2F7A-4921-B707-7951E4D6020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6E8530E-0B7D-4259-9488-A51A141B4EAD}" type="presOf" srcId="{A3B5838D-8DF3-4DAD-ABA5-BD6F8B8E0DBC}" destId="{0B6E5742-5813-445C-B802-4D9D2D3CC0E0}" srcOrd="0" destOrd="1" presId="urn:microsoft.com/office/officeart/2005/8/layout/hList1"/>
    <dgm:cxn modelId="{27962E24-89AA-4C71-9551-1082A4915B92}" srcId="{8FB60382-8CB8-4425-8172-0EAF7A018C1C}" destId="{091C1CCF-39FB-4458-83ED-8A282AE52331}" srcOrd="0" destOrd="0" parTransId="{24C942B6-7F84-4E6D-B404-1E81C45D3384}" sibTransId="{562923EB-A103-46DB-8812-CD5525BF3F78}"/>
    <dgm:cxn modelId="{EE8C672C-337C-4035-80A0-01E5048C99B5}" srcId="{8FB60382-8CB8-4425-8172-0EAF7A018C1C}" destId="{939A116F-BE6E-44FE-BDE1-3E54763E5536}" srcOrd="1" destOrd="0" parTransId="{3241CCA4-E0E4-4DEC-BF3F-94331BE442DA}" sibTransId="{7D16B395-1409-4322-82D8-63FEC009B446}"/>
    <dgm:cxn modelId="{9F8C9A3C-E8A7-4740-8D13-A19E3A86C465}" srcId="{8FB60382-8CB8-4425-8172-0EAF7A018C1C}" destId="{38167C61-0466-41C7-B968-A97D8C91E867}" srcOrd="2" destOrd="0" parTransId="{7D927125-712A-45E9-922F-88D674AF1CA3}" sibTransId="{116318D7-2E8D-4A4E-9F69-2B8100D39050}"/>
    <dgm:cxn modelId="{38F48B45-CB6C-463E-855F-03852115DA7D}" type="presOf" srcId="{091C1CCF-39FB-4458-83ED-8A282AE52331}" destId="{2046B1ED-71F0-456C-81B4-EBDA42251C4D}" srcOrd="0" destOrd="0" presId="urn:microsoft.com/office/officeart/2005/8/layout/hList1"/>
    <dgm:cxn modelId="{3728E466-291C-45F0-965E-8D2F8A41D9EA}" srcId="{96B5B8DB-72E0-44A4-AB7E-A26F73552E0F}" destId="{37F38775-54B6-4036-86CD-39D91E413AB9}" srcOrd="2" destOrd="0" parTransId="{ED0DFBBD-1A7D-4603-BDE9-ADB8F24D3370}" sibTransId="{3DF41C36-75B6-490B-97B2-1BC83F091A6F}"/>
    <dgm:cxn modelId="{A0EBDF4B-253D-4490-824F-32BC77A15897}" srcId="{96B5B8DB-72E0-44A4-AB7E-A26F73552E0F}" destId="{87EB2C95-87FD-4C7E-B3D0-B72AAF71B240}" srcOrd="1" destOrd="0" parTransId="{E490F744-4A77-4502-B1D8-A387CD4D2C49}" sibTransId="{F311A6E5-942D-4F4C-90E3-EC0C8A39FB2B}"/>
    <dgm:cxn modelId="{9803DC52-ED61-45B8-A40B-2E25361EFB0F}" srcId="{EEC03CDA-2F7A-4921-B707-7951E4D6020A}" destId="{A3B5838D-8DF3-4DAD-ABA5-BD6F8B8E0DBC}" srcOrd="1" destOrd="0" parTransId="{8F4DC41F-EA43-42E5-AF9C-983D370ED1BC}" sibTransId="{234229EA-1FBA-420A-9606-79D2597AA4CE}"/>
    <dgm:cxn modelId="{583FE07F-0739-4FEC-822E-2F3A1FC884BC}" type="presOf" srcId="{17B7852E-3535-4153-8497-9683F30FA0EC}" destId="{4F616B17-5D6E-472F-A790-671604BAC990}" srcOrd="0" destOrd="0" presId="urn:microsoft.com/office/officeart/2005/8/layout/hList1"/>
    <dgm:cxn modelId="{037DC398-5929-4EA3-A6F6-54A39F402F18}" srcId="{96B5B8DB-72E0-44A4-AB7E-A26F73552E0F}" destId="{876A49F6-C0B1-4C83-9705-D34D27A2C6B4}" srcOrd="0" destOrd="0" parTransId="{6EE0F493-9721-4448-856C-545234089E31}" sibTransId="{733266A6-6A21-4223-8604-870995F257AE}"/>
    <dgm:cxn modelId="{C650ED9D-1829-4723-8838-4962C380E335}" srcId="{17B7852E-3535-4153-8497-9683F30FA0EC}" destId="{EEC03CDA-2F7A-4921-B707-7951E4D6020A}" srcOrd="2" destOrd="0" parTransId="{58DAA0D2-4803-4D6F-A454-35610DAD5CF2}" sibTransId="{2A0C4FA4-C5B7-4429-99C8-C5E00C8E0836}"/>
    <dgm:cxn modelId="{90C299AE-7634-445E-AF47-6772E0BD6746}" type="presOf" srcId="{876A49F6-C0B1-4C83-9705-D34D27A2C6B4}" destId="{EA7B2CF8-8398-40AB-B1A6-08F6CC4F0A90}" srcOrd="0" destOrd="0" presId="urn:microsoft.com/office/officeart/2005/8/layout/hList1"/>
    <dgm:cxn modelId="{E7105DAF-167C-4459-BBFE-1B72EB3474FD}" type="presOf" srcId="{87EB2C95-87FD-4C7E-B3D0-B72AAF71B240}" destId="{EA7B2CF8-8398-40AB-B1A6-08F6CC4F0A90}" srcOrd="0" destOrd="1" presId="urn:microsoft.com/office/officeart/2005/8/layout/hList1"/>
    <dgm:cxn modelId="{FA714FB7-86BB-42DA-91BC-3F3F50DA33A6}" type="presOf" srcId="{14B6785F-4E62-42B3-B066-68C103240A59}" destId="{0B6E5742-5813-445C-B802-4D9D2D3CC0E0}" srcOrd="0" destOrd="3" presId="urn:microsoft.com/office/officeart/2005/8/layout/hList1"/>
    <dgm:cxn modelId="{77B164BA-5D3B-423D-AE7E-8931E2CEE5B9}" type="presOf" srcId="{8FB60382-8CB8-4425-8172-0EAF7A018C1C}" destId="{F68A188B-B888-4DA7-8339-A7CF2FC308BA}" srcOrd="0" destOrd="0" presId="urn:microsoft.com/office/officeart/2005/8/layout/hList1"/>
    <dgm:cxn modelId="{9C5F9EBB-BC23-421D-A8C2-32BE3D0FDCD8}" srcId="{EEC03CDA-2F7A-4921-B707-7951E4D6020A}" destId="{536412CA-A330-409A-9E22-F0B9CD558474}" srcOrd="2" destOrd="0" parTransId="{A6B47411-ACCF-4A3C-8C0E-58CE2E64F741}" sibTransId="{47375B8A-2CB6-4036-AC54-508AADDC3E24}"/>
    <dgm:cxn modelId="{ECD8F5BD-4EC1-4EF8-A273-E687A5708B99}" type="presOf" srcId="{37F38775-54B6-4036-86CD-39D91E413AB9}" destId="{EA7B2CF8-8398-40AB-B1A6-08F6CC4F0A90}" srcOrd="0" destOrd="2" presId="urn:microsoft.com/office/officeart/2005/8/layout/hList1"/>
    <dgm:cxn modelId="{89D4DBBE-4314-4762-8E51-7927CFD8521C}" srcId="{EEC03CDA-2F7A-4921-B707-7951E4D6020A}" destId="{14B6785F-4E62-42B3-B066-68C103240A59}" srcOrd="3" destOrd="0" parTransId="{22A67093-38B3-45E6-8C70-C13DB7C22784}" sibTransId="{F9E3312A-B299-4F50-A110-2C591B3FDE51}"/>
    <dgm:cxn modelId="{CB4280CF-8B8E-47B3-8581-EBA69AFD7A8F}" srcId="{EEC03CDA-2F7A-4921-B707-7951E4D6020A}" destId="{661F116E-7F76-46C2-83D9-806EAD60C3C3}" srcOrd="0" destOrd="0" parTransId="{48A18261-BDA0-4E94-8171-B5220CA4B305}" sibTransId="{B4BBA2C1-9ECC-4DE7-B708-8A33BF1B411C}"/>
    <dgm:cxn modelId="{033AB2D1-72AC-4844-B136-99A4A1526563}" srcId="{17B7852E-3535-4153-8497-9683F30FA0EC}" destId="{96B5B8DB-72E0-44A4-AB7E-A26F73552E0F}" srcOrd="1" destOrd="0" parTransId="{BA9AF7E5-7B85-4B93-8365-BEF8522F8B7E}" sibTransId="{AB75FB23-D075-4C4B-8C42-1DF40CA6AF5B}"/>
    <dgm:cxn modelId="{644D16D7-3DD2-433E-83AC-05ADC94D91A7}" type="presOf" srcId="{661F116E-7F76-46C2-83D9-806EAD60C3C3}" destId="{0B6E5742-5813-445C-B802-4D9D2D3CC0E0}" srcOrd="0" destOrd="0" presId="urn:microsoft.com/office/officeart/2005/8/layout/hList1"/>
    <dgm:cxn modelId="{CA1509D8-EF67-4788-8AC9-50860ADC7DF3}" type="presOf" srcId="{96B5B8DB-72E0-44A4-AB7E-A26F73552E0F}" destId="{0B88857B-8DCB-4AD0-BAF9-9CD14D639776}" srcOrd="0" destOrd="0" presId="urn:microsoft.com/office/officeart/2005/8/layout/hList1"/>
    <dgm:cxn modelId="{42C614DE-AC3F-4095-B952-9D8DC0E6F4FC}" type="presOf" srcId="{38167C61-0466-41C7-B968-A97D8C91E867}" destId="{2046B1ED-71F0-456C-81B4-EBDA42251C4D}" srcOrd="0" destOrd="2" presId="urn:microsoft.com/office/officeart/2005/8/layout/hList1"/>
    <dgm:cxn modelId="{40ADDCE7-F04C-411B-BF8B-9E63D7FBF0D0}" srcId="{17B7852E-3535-4153-8497-9683F30FA0EC}" destId="{8FB60382-8CB8-4425-8172-0EAF7A018C1C}" srcOrd="0" destOrd="0" parTransId="{C2183D53-3081-49BC-B4FD-40A781D7CEC1}" sibTransId="{AD29BA11-30C5-4E0F-B149-80F80D7BDAFE}"/>
    <dgm:cxn modelId="{B26123E8-A5F8-4528-87EE-EA4A7A9134AA}" type="presOf" srcId="{536412CA-A330-409A-9E22-F0B9CD558474}" destId="{0B6E5742-5813-445C-B802-4D9D2D3CC0E0}" srcOrd="0" destOrd="2" presId="urn:microsoft.com/office/officeart/2005/8/layout/hList1"/>
    <dgm:cxn modelId="{F0B430F0-020D-477F-A4D5-13BA5A61DD5A}" type="presOf" srcId="{939A116F-BE6E-44FE-BDE1-3E54763E5536}" destId="{2046B1ED-71F0-456C-81B4-EBDA42251C4D}" srcOrd="0" destOrd="1" presId="urn:microsoft.com/office/officeart/2005/8/layout/hList1"/>
    <dgm:cxn modelId="{E35F36F0-241B-46C0-9B20-A378499567BC}" type="presOf" srcId="{EEC03CDA-2F7A-4921-B707-7951E4D6020A}" destId="{70C933E2-C2CE-45A7-BDAF-2A68B64BDDCA}" srcOrd="0" destOrd="0" presId="urn:microsoft.com/office/officeart/2005/8/layout/hList1"/>
    <dgm:cxn modelId="{2FAA73D7-D91D-4238-8D86-8AC1C6151C60}" type="presParOf" srcId="{4F616B17-5D6E-472F-A790-671604BAC990}" destId="{5987AF55-78C4-4F8C-8B2C-E039D790DDFE}" srcOrd="0" destOrd="0" presId="urn:microsoft.com/office/officeart/2005/8/layout/hList1"/>
    <dgm:cxn modelId="{C7CE2C17-B037-4B9A-9388-4C502E2ED780}" type="presParOf" srcId="{5987AF55-78C4-4F8C-8B2C-E039D790DDFE}" destId="{F68A188B-B888-4DA7-8339-A7CF2FC308BA}" srcOrd="0" destOrd="0" presId="urn:microsoft.com/office/officeart/2005/8/layout/hList1"/>
    <dgm:cxn modelId="{4621CE91-CA78-4A21-BD0E-D17F0AF8FCC1}" type="presParOf" srcId="{5987AF55-78C4-4F8C-8B2C-E039D790DDFE}" destId="{2046B1ED-71F0-456C-81B4-EBDA42251C4D}" srcOrd="1" destOrd="0" presId="urn:microsoft.com/office/officeart/2005/8/layout/hList1"/>
    <dgm:cxn modelId="{5767AD33-1A88-46F5-AB9C-DF7DC1BF9DA6}" type="presParOf" srcId="{4F616B17-5D6E-472F-A790-671604BAC990}" destId="{7E91021C-E36D-46F4-AE11-8F7CFE724C34}" srcOrd="1" destOrd="0" presId="urn:microsoft.com/office/officeart/2005/8/layout/hList1"/>
    <dgm:cxn modelId="{24A8AC5F-8D37-4C88-9B12-AFF7C607821E}" type="presParOf" srcId="{4F616B17-5D6E-472F-A790-671604BAC990}" destId="{7C020890-1A84-47CC-A0BA-114F25BEEB44}" srcOrd="2" destOrd="0" presId="urn:microsoft.com/office/officeart/2005/8/layout/hList1"/>
    <dgm:cxn modelId="{AF0E66D8-8778-4705-A54D-ED9ADE561869}" type="presParOf" srcId="{7C020890-1A84-47CC-A0BA-114F25BEEB44}" destId="{0B88857B-8DCB-4AD0-BAF9-9CD14D639776}" srcOrd="0" destOrd="0" presId="urn:microsoft.com/office/officeart/2005/8/layout/hList1"/>
    <dgm:cxn modelId="{F02C0424-7858-40B7-A220-2D24330424A6}" type="presParOf" srcId="{7C020890-1A84-47CC-A0BA-114F25BEEB44}" destId="{EA7B2CF8-8398-40AB-B1A6-08F6CC4F0A90}" srcOrd="1" destOrd="0" presId="urn:microsoft.com/office/officeart/2005/8/layout/hList1"/>
    <dgm:cxn modelId="{48A5AE37-73D2-4CBA-8198-6F113745207F}" type="presParOf" srcId="{4F616B17-5D6E-472F-A790-671604BAC990}" destId="{11F601C6-5354-4A82-8CC2-84CA1A911AB4}" srcOrd="3" destOrd="0" presId="urn:microsoft.com/office/officeart/2005/8/layout/hList1"/>
    <dgm:cxn modelId="{1DB27019-3E1B-4318-B7F7-362E1801E243}" type="presParOf" srcId="{4F616B17-5D6E-472F-A790-671604BAC990}" destId="{14B30385-147C-4F19-A912-6E56F29BA4F4}" srcOrd="4" destOrd="0" presId="urn:microsoft.com/office/officeart/2005/8/layout/hList1"/>
    <dgm:cxn modelId="{2576CDB9-9712-403D-809E-1433C68BCBFD}" type="presParOf" srcId="{14B30385-147C-4F19-A912-6E56F29BA4F4}" destId="{70C933E2-C2CE-45A7-BDAF-2A68B64BDDCA}" srcOrd="0" destOrd="0" presId="urn:microsoft.com/office/officeart/2005/8/layout/hList1"/>
    <dgm:cxn modelId="{115CB5A3-F340-4119-87E9-196EFA587F09}" type="presParOf" srcId="{14B30385-147C-4F19-A912-6E56F29BA4F4}" destId="{0B6E5742-5813-445C-B802-4D9D2D3CC0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A188B-B888-4DA7-8339-A7CF2FC308BA}">
      <dsp:nvSpPr>
        <dsp:cNvPr id="0" name=""/>
        <dsp:cNvSpPr/>
      </dsp:nvSpPr>
      <dsp:spPr>
        <a:xfrm>
          <a:off x="2542" y="324964"/>
          <a:ext cx="2478628" cy="731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Bebas Neue Pro"/>
            </a:rPr>
            <a:t>COMITÉ DIRECTIVO</a:t>
          </a:r>
          <a:endParaRPr lang="es-CL" sz="2000" b="1" kern="1200" dirty="0">
            <a:latin typeface="Bebas Neue Pro"/>
          </a:endParaRPr>
        </a:p>
      </dsp:txBody>
      <dsp:txXfrm>
        <a:off x="2542" y="324964"/>
        <a:ext cx="2478628" cy="731794"/>
      </dsp:txXfrm>
    </dsp:sp>
    <dsp:sp modelId="{2046B1ED-71F0-456C-81B4-EBDA42251C4D}">
      <dsp:nvSpPr>
        <dsp:cNvPr id="0" name=""/>
        <dsp:cNvSpPr/>
      </dsp:nvSpPr>
      <dsp:spPr>
        <a:xfrm>
          <a:off x="2542" y="1056758"/>
          <a:ext cx="2478628" cy="3788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Gobierna y toma decisiones estratégicas.</a:t>
          </a:r>
          <a:endParaRPr lang="es-CL" sz="2000" kern="1200" dirty="0">
            <a:latin typeface="Bebas Neue Pro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Prioriza proyectos estratégicos.</a:t>
          </a:r>
          <a:endParaRPr lang="es-CL" sz="2000" kern="1200" dirty="0">
            <a:latin typeface="Bebas Neue Pro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Modifica y monitorea su implementación</a:t>
          </a:r>
          <a:endParaRPr lang="es-CL" sz="2000" kern="1200" dirty="0">
            <a:latin typeface="Bebas Neue Pro"/>
          </a:endParaRPr>
        </a:p>
      </dsp:txBody>
      <dsp:txXfrm>
        <a:off x="2542" y="1056758"/>
        <a:ext cx="2478628" cy="3788099"/>
      </dsp:txXfrm>
    </dsp:sp>
    <dsp:sp modelId="{0B88857B-8DCB-4AD0-BAF9-9CD14D639776}">
      <dsp:nvSpPr>
        <dsp:cNvPr id="0" name=""/>
        <dsp:cNvSpPr/>
      </dsp:nvSpPr>
      <dsp:spPr>
        <a:xfrm>
          <a:off x="2828178" y="324964"/>
          <a:ext cx="2478628" cy="731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Bebas Neue Pro"/>
            </a:rPr>
            <a:t>SECRETARIA TECNICA</a:t>
          </a:r>
          <a:endParaRPr lang="es-CL" sz="2000" b="1" kern="1200" dirty="0">
            <a:latin typeface="Bebas Neue Pro"/>
          </a:endParaRPr>
        </a:p>
      </dsp:txBody>
      <dsp:txXfrm>
        <a:off x="2828178" y="324964"/>
        <a:ext cx="2478628" cy="731794"/>
      </dsp:txXfrm>
    </dsp:sp>
    <dsp:sp modelId="{EA7B2CF8-8398-40AB-B1A6-08F6CC4F0A90}">
      <dsp:nvSpPr>
        <dsp:cNvPr id="0" name=""/>
        <dsp:cNvSpPr/>
      </dsp:nvSpPr>
      <dsp:spPr>
        <a:xfrm>
          <a:off x="2828178" y="1056758"/>
          <a:ext cx="2478628" cy="3788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Agenda, coordina y hace seguimiento a las reuniones del Comité D.</a:t>
          </a:r>
          <a:endParaRPr lang="es-CL" sz="2000" kern="1200" dirty="0">
            <a:latin typeface="Bebas Neue Pro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Avanzar los proyectos con interacciones a nivel nacional y privado.</a:t>
          </a:r>
          <a:endParaRPr lang="es-CL" sz="2000" kern="1200" dirty="0">
            <a:latin typeface="Bebas Neue Pro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Reporte avances al Gobernador Regional</a:t>
          </a:r>
          <a:endParaRPr lang="es-CL" sz="2000" kern="1200" dirty="0">
            <a:latin typeface="Bebas Neue Pro"/>
          </a:endParaRPr>
        </a:p>
      </dsp:txBody>
      <dsp:txXfrm>
        <a:off x="2828178" y="1056758"/>
        <a:ext cx="2478628" cy="3788099"/>
      </dsp:txXfrm>
    </dsp:sp>
    <dsp:sp modelId="{70C933E2-C2CE-45A7-BDAF-2A68B64BDDCA}">
      <dsp:nvSpPr>
        <dsp:cNvPr id="0" name=""/>
        <dsp:cNvSpPr/>
      </dsp:nvSpPr>
      <dsp:spPr>
        <a:xfrm>
          <a:off x="5653815" y="324964"/>
          <a:ext cx="2478628" cy="731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Bebas Neue Pro"/>
            </a:rPr>
            <a:t>COMITÉ TECNICO</a:t>
          </a:r>
          <a:endParaRPr lang="es-CL" sz="2000" b="1" kern="1200" dirty="0">
            <a:latin typeface="Bebas Neue Pro"/>
          </a:endParaRPr>
        </a:p>
      </dsp:txBody>
      <dsp:txXfrm>
        <a:off x="5653815" y="324964"/>
        <a:ext cx="2478628" cy="731794"/>
      </dsp:txXfrm>
    </dsp:sp>
    <dsp:sp modelId="{0B6E5742-5813-445C-B802-4D9D2D3CC0E0}">
      <dsp:nvSpPr>
        <dsp:cNvPr id="0" name=""/>
        <dsp:cNvSpPr/>
      </dsp:nvSpPr>
      <dsp:spPr>
        <a:xfrm>
          <a:off x="5653815" y="1056758"/>
          <a:ext cx="2478628" cy="3788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Proponer y aplicar indicadores de seguimiento.</a:t>
          </a:r>
          <a:endParaRPr lang="es-CL" sz="2000" kern="1200" dirty="0">
            <a:latin typeface="Bebas Neue Pro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Seguimiento a los compromisos públicos y privados establecidos.</a:t>
          </a:r>
          <a:endParaRPr lang="es-CL" sz="2000" kern="1200" dirty="0">
            <a:latin typeface="Bebas Neue Pro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Conformación de las comisiones.</a:t>
          </a:r>
          <a:endParaRPr lang="es-CL" sz="2000" kern="1200" dirty="0">
            <a:latin typeface="Bebas Neue Pro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Bebas Neue Pro"/>
            </a:rPr>
            <a:t>Trabajo coordinado con Secretaría Técnica.</a:t>
          </a:r>
          <a:endParaRPr lang="es-CL" sz="2000" kern="1200" dirty="0">
            <a:latin typeface="Bebas Neue Pro"/>
          </a:endParaRPr>
        </a:p>
      </dsp:txBody>
      <dsp:txXfrm>
        <a:off x="5653815" y="1056758"/>
        <a:ext cx="2478628" cy="378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00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184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80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1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73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3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96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524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94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BC2D6-09B1-098C-5C6B-CC9B7003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FC5D8-412A-EA02-6CC5-AE90750DC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7A6D51-60D3-EF45-8428-7E86806E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8E24B-A803-89AD-AC6E-399A4555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5CACC-4447-2CC0-339C-03EDEB08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28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84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905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391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219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2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467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854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7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0E69FA-312E-4251-8A06-E1B7BE620EF0}" type="datetimeFigureOut">
              <a:rPr lang="es-CL" smtClean="0"/>
              <a:t>30-12-2024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DC18F-F048-0177-89F6-4421711F0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CC6DDB-FD97-8114-71A7-659324B8E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2D3A56-EE56-4250-6314-631A90988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9" t="16349" r="9758" b="643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CDE6F8-7B3A-ABF3-0C10-D8F6CBC0B794}"/>
              </a:ext>
            </a:extLst>
          </p:cNvPr>
          <p:cNvSpPr txBox="1"/>
          <p:nvPr/>
        </p:nvSpPr>
        <p:spPr>
          <a:xfrm>
            <a:off x="8908026" y="6223820"/>
            <a:ext cx="315615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Bebas Neue Pro"/>
              </a:rPr>
              <a:t>Antofagasta, Mayo 30 de 2024</a:t>
            </a:r>
            <a:endParaRPr lang="es-CL" b="1" dirty="0">
              <a:solidFill>
                <a:schemeClr val="bg1"/>
              </a:solidFill>
              <a:latin typeface="Bebas Neue Pro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7E6F27-055D-6BEB-FF45-9441B5F319A1}"/>
              </a:ext>
            </a:extLst>
          </p:cNvPr>
          <p:cNvSpPr txBox="1"/>
          <p:nvPr/>
        </p:nvSpPr>
        <p:spPr>
          <a:xfrm>
            <a:off x="2256503" y="3465871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ebas Neue Pro"/>
              </a:rPr>
              <a:t>SEGUNDA SESION</a:t>
            </a:r>
            <a:endParaRPr lang="es-CL" sz="2800" b="1" dirty="0">
              <a:solidFill>
                <a:schemeClr val="accent5">
                  <a:lumMod val="50000"/>
                </a:schemeClr>
              </a:solidFill>
              <a:latin typeface="Bebas Neue Pro"/>
            </a:endParaRPr>
          </a:p>
        </p:txBody>
      </p:sp>
    </p:spTree>
    <p:extLst>
      <p:ext uri="{BB962C8B-B14F-4D97-AF65-F5344CB8AC3E}">
        <p14:creationId xmlns:p14="http://schemas.microsoft.com/office/powerpoint/2010/main" val="282837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  <a:t>TABLA</a:t>
            </a:r>
            <a:endParaRPr lang="es-CL" b="1" dirty="0">
              <a:solidFill>
                <a:schemeClr val="accent1">
                  <a:lumMod val="50000"/>
                </a:schemeClr>
              </a:solidFill>
              <a:latin typeface="Bebas Neue Pro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B5129-7F2D-5FF9-0727-EE3979E2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49" y="1880396"/>
            <a:ext cx="10364452" cy="391572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i="0" u="none" strike="noStrike" baseline="0" dirty="0">
                <a:solidFill>
                  <a:srgbClr val="00629B"/>
                </a:solidFill>
                <a:latin typeface="Bebas Neue Pro"/>
              </a:rPr>
              <a:t>Revisión y aprobación del</a:t>
            </a:r>
            <a:r>
              <a:rPr lang="es-MX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  <a:t> Reglamento </a:t>
            </a:r>
            <a:r>
              <a:rPr lang="es-MX" sz="2400" b="1" i="0" u="none" strike="noStrike" baseline="0" dirty="0">
                <a:solidFill>
                  <a:srgbClr val="00629B"/>
                </a:solidFill>
                <a:latin typeface="Bebas Neue Pro"/>
              </a:rPr>
              <a:t>para la Gobernanza de la EMRA (2023-2050).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i="0" u="none" strike="noStrike" baseline="0" dirty="0">
                <a:solidFill>
                  <a:srgbClr val="00629B"/>
                </a:solidFill>
                <a:latin typeface="Bebas Neue Pro"/>
              </a:rPr>
              <a:t>Definición de las iniciativas estratégicas que tendrán el sello EMRA por el comité directivo.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i="0" u="none" strike="noStrike" baseline="0" dirty="0">
                <a:solidFill>
                  <a:srgbClr val="00629B"/>
                </a:solidFill>
                <a:latin typeface="Bebas Neue Pro"/>
              </a:rPr>
              <a:t>Integrantes de la Gobernanza.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dirty="0">
                <a:solidFill>
                  <a:srgbClr val="00629B"/>
                </a:solidFill>
                <a:latin typeface="Bebas Neue Pro"/>
              </a:rPr>
              <a:t>Gobernanza y roles. 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dirty="0">
                <a:solidFill>
                  <a:srgbClr val="00629B"/>
                </a:solidFill>
                <a:latin typeface="Bebas Neue Pro"/>
              </a:rPr>
              <a:t>Metodología de trabajo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dirty="0">
                <a:solidFill>
                  <a:srgbClr val="00629B"/>
                </a:solidFill>
                <a:latin typeface="Bebas Neue Pro"/>
              </a:rPr>
              <a:t>varios</a:t>
            </a:r>
          </a:p>
          <a:p>
            <a:endParaRPr lang="es-MX" sz="2400" b="1" i="0" u="none" strike="noStrike" baseline="0" dirty="0">
              <a:solidFill>
                <a:srgbClr val="00629B"/>
              </a:solidFill>
              <a:latin typeface="Bebas Neue Pro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BEF3D7-9ADE-8805-63F7-B2DB871AF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253"/>
          <a:stretch/>
        </p:blipFill>
        <p:spPr>
          <a:xfrm>
            <a:off x="838200" y="167374"/>
            <a:ext cx="256867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66" y="618517"/>
            <a:ext cx="8134986" cy="1596177"/>
          </a:xfrm>
        </p:spPr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  <a:t>REVISION Y APROBACION DEL REGLAMENTO PARA LA GOBERNANZA DE LA EMRA</a:t>
            </a:r>
            <a:endParaRPr lang="es-CL" b="1" dirty="0">
              <a:solidFill>
                <a:schemeClr val="accent1">
                  <a:lumMod val="50000"/>
                </a:schemeClr>
              </a:solidFill>
              <a:latin typeface="Bebas Neue Pro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B5129-7F2D-5FF9-0727-EE3979E2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302" y="2367092"/>
            <a:ext cx="10364452" cy="3424107"/>
          </a:xfrm>
        </p:spPr>
        <p:txBody>
          <a:bodyPr>
            <a:normAutofit/>
          </a:bodyPr>
          <a:lstStyle/>
          <a:p>
            <a:pPr algn="l"/>
            <a:endParaRPr lang="es-CL" sz="800" b="0" i="0" u="none" strike="noStrike" baseline="0" dirty="0">
              <a:solidFill>
                <a:srgbClr val="000000"/>
              </a:solidFill>
              <a:latin typeface="Bebas Neue Pro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MX" sz="2800" b="1" i="0" u="none" strike="noStrike" cap="none" baseline="0" dirty="0">
                <a:solidFill>
                  <a:srgbClr val="00629B"/>
                </a:solidFill>
                <a:latin typeface="Bebas Neue Pro"/>
              </a:rPr>
              <a:t>Se remitió </a:t>
            </a:r>
            <a:r>
              <a:rPr lang="es-MX" sz="2800" b="1" cap="none" dirty="0">
                <a:solidFill>
                  <a:srgbClr val="00629B"/>
                </a:solidFill>
                <a:latin typeface="Bebas Neue Pro"/>
              </a:rPr>
              <a:t>modelo en correo de invitación del día 17/05/2024.</a:t>
            </a:r>
          </a:p>
          <a:p>
            <a:pPr algn="just"/>
            <a:r>
              <a:rPr lang="es-MX" sz="2800" b="1" i="0" u="none" strike="noStrike" cap="none" baseline="0" dirty="0">
                <a:solidFill>
                  <a:srgbClr val="00629B"/>
                </a:solidFill>
                <a:latin typeface="Bebas Neue Pro"/>
              </a:rPr>
              <a:t>Se solicito alcances y observaciones hasta el 28/05/2024.</a:t>
            </a:r>
          </a:p>
          <a:p>
            <a:pPr algn="just"/>
            <a:r>
              <a:rPr lang="es-MX" sz="2800" b="1" cap="none" dirty="0">
                <a:solidFill>
                  <a:srgbClr val="00629B"/>
                </a:solidFill>
                <a:latin typeface="Bebas Neue Pro"/>
              </a:rPr>
              <a:t>No se recibieron alcances.</a:t>
            </a:r>
          </a:p>
          <a:p>
            <a:pPr algn="just"/>
            <a:r>
              <a:rPr lang="es-MX" sz="2800" b="1" i="0" u="none" strike="noStrike" cap="none" baseline="0" dirty="0">
                <a:solidFill>
                  <a:srgbClr val="00629B"/>
                </a:solidFill>
                <a:latin typeface="Bebas Neue Pro"/>
              </a:rPr>
              <a:t>Se procederá a aprobar y se seguirá el procedimiento administrativo correspondiente.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1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66" y="618517"/>
            <a:ext cx="8134986" cy="1596177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  <a:t>Definición de las iniciativas estratégicas que tendrán el sello EMRA por el comité directivo</a:t>
            </a:r>
            <a:endParaRPr lang="es-CL" b="1" dirty="0">
              <a:solidFill>
                <a:schemeClr val="accent1">
                  <a:lumMod val="50000"/>
                </a:schemeClr>
              </a:solidFill>
              <a:latin typeface="Bebas Neue Pro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B5129-7F2D-5FF9-0727-EE3979E2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037" y="1954137"/>
            <a:ext cx="10364452" cy="4004211"/>
          </a:xfrm>
        </p:spPr>
        <p:txBody>
          <a:bodyPr>
            <a:normAutofit fontScale="55000" lnSpcReduction="20000"/>
          </a:bodyPr>
          <a:lstStyle/>
          <a:p>
            <a:pPr algn="l"/>
            <a:endParaRPr lang="es-CL" sz="800" b="0" i="0" u="none" strike="noStrike" baseline="0" dirty="0">
              <a:solidFill>
                <a:srgbClr val="000000"/>
              </a:solidFill>
              <a:latin typeface="Bebas Neue Pro"/>
            </a:endParaRPr>
          </a:p>
          <a:p>
            <a:r>
              <a:rPr lang="es-MX" sz="4000" b="1" cap="none" dirty="0">
                <a:solidFill>
                  <a:srgbClr val="00629B"/>
                </a:solidFill>
                <a:latin typeface="Bebas Neue Pro"/>
              </a:rPr>
              <a:t>Entre las funciones de la gobernanza se estableció que por cada iniciativa estratégica se estableciera un sello EMRA.</a:t>
            </a:r>
          </a:p>
          <a:p>
            <a:r>
              <a:rPr lang="es-MX" sz="4000" b="1" i="0" u="none" strike="noStrike" cap="none" baseline="0" dirty="0">
                <a:solidFill>
                  <a:srgbClr val="00629B"/>
                </a:solidFill>
                <a:latin typeface="Bebas Neue Pro"/>
              </a:rPr>
              <a:t>Que implica </a:t>
            </a:r>
            <a:r>
              <a:rPr lang="es-MX" sz="4000" b="1" cap="none" dirty="0">
                <a:solidFill>
                  <a:srgbClr val="00629B"/>
                </a:solidFill>
                <a:latin typeface="Bebas Neue Pro"/>
              </a:rPr>
              <a:t>aplicar un sello EMRA?</a:t>
            </a:r>
          </a:p>
          <a:p>
            <a:r>
              <a:rPr lang="es-MX" sz="4000" b="1" i="0" u="none" strike="noStrike" cap="none" baseline="0" dirty="0">
                <a:solidFill>
                  <a:srgbClr val="00629B"/>
                </a:solidFill>
                <a:latin typeface="Bebas Neue Pro"/>
              </a:rPr>
              <a:t>Darle una distinción a la iniciativa estratégica que le de un mayor valor en su aporte al cumplimiento de la EMRA.</a:t>
            </a:r>
          </a:p>
          <a:p>
            <a:r>
              <a:rPr lang="es-MX" sz="4000" b="1" i="0" u="none" strike="noStrike" cap="none" baseline="0" dirty="0">
                <a:solidFill>
                  <a:srgbClr val="00629B"/>
                </a:solidFill>
                <a:latin typeface="Bebas Neue Pro"/>
              </a:rPr>
              <a:t>En la definición del estudio se señaló que este sello lo obtendría aquellas iniciativas que</a:t>
            </a:r>
            <a:r>
              <a:rPr lang="es-MX" sz="3800" b="1" i="0" u="none" strike="noStrike" cap="none" baseline="0" dirty="0">
                <a:solidFill>
                  <a:srgbClr val="00629B"/>
                </a:solidFill>
                <a:latin typeface="Bebas Neue Pro"/>
              </a:rPr>
              <a:t>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s-MX" sz="3200" b="1" cap="none" dirty="0">
                <a:solidFill>
                  <a:srgbClr val="00629B"/>
                </a:solidFill>
                <a:latin typeface="Bebas Neue Pro"/>
              </a:rPr>
              <a:t>Contar con financiamiento correspondiente a Compromisos Comunitarios/Productivos.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s-MX" sz="3200" b="1" cap="none" dirty="0">
                <a:solidFill>
                  <a:srgbClr val="00629B"/>
                </a:solidFill>
                <a:latin typeface="Bebas Neue Pro"/>
              </a:rPr>
              <a:t>Respondan a desafíos corporativos</a:t>
            </a:r>
          </a:p>
          <a:p>
            <a:endParaRPr lang="es-MX" sz="2600" b="1" i="0" u="none" strike="noStrike" cap="none" baseline="0" dirty="0">
              <a:solidFill>
                <a:srgbClr val="00629B"/>
              </a:solidFill>
              <a:latin typeface="Bebas Neue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7D211B-C810-AA33-40A4-F7E12F92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654"/>
          <a:stretch/>
        </p:blipFill>
        <p:spPr>
          <a:xfrm>
            <a:off x="751827" y="278903"/>
            <a:ext cx="24338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66" y="618517"/>
            <a:ext cx="8134986" cy="1596177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  <a:t>INTEGRANTES DE LA GOBERNANZA</a:t>
            </a:r>
            <a:endParaRPr lang="es-CL" b="1" dirty="0">
              <a:solidFill>
                <a:schemeClr val="accent1">
                  <a:lumMod val="50000"/>
                </a:schemeClr>
              </a:solidFill>
              <a:latin typeface="Bebas Neue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7D211B-C810-AA33-40A4-F7E12F92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654"/>
          <a:stretch/>
        </p:blipFill>
        <p:spPr>
          <a:xfrm>
            <a:off x="751827" y="278903"/>
            <a:ext cx="2433826" cy="9022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86878A9-BC10-93E8-88DB-050CF782A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0"/>
          <a:stretch/>
        </p:blipFill>
        <p:spPr>
          <a:xfrm>
            <a:off x="1666568" y="1697121"/>
            <a:ext cx="9373870" cy="48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3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66" y="618517"/>
            <a:ext cx="8134986" cy="1596177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  <a:t>Gobernanza y roles</a:t>
            </a:r>
            <a:br>
              <a:rPr lang="es-CL" b="1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</a:br>
            <a:endParaRPr lang="es-CL" b="1" dirty="0">
              <a:solidFill>
                <a:schemeClr val="accent1">
                  <a:lumMod val="50000"/>
                </a:schemeClr>
              </a:solidFill>
              <a:latin typeface="Bebas Neue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7D211B-C810-AA33-40A4-F7E12F92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654"/>
          <a:stretch/>
        </p:blipFill>
        <p:spPr>
          <a:xfrm>
            <a:off x="751827" y="278903"/>
            <a:ext cx="2433826" cy="9022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7B7879-612B-1883-72E9-8AE85187A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762607"/>
            <a:ext cx="96202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4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66" y="271571"/>
            <a:ext cx="8134986" cy="1596177"/>
          </a:xfrm>
        </p:spPr>
        <p:txBody>
          <a:bodyPr/>
          <a:lstStyle/>
          <a:p>
            <a:pPr marL="742950" indent="-742950" algn="l">
              <a:buFont typeface="+mj-lt"/>
              <a:buAutoNum type="arabicPeriod" startAt="4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  <a:t>GOBERNANZA Y ROLES. </a:t>
            </a:r>
            <a:endParaRPr lang="es-CL" b="1" dirty="0">
              <a:solidFill>
                <a:schemeClr val="accent1">
                  <a:lumMod val="50000"/>
                </a:schemeClr>
              </a:solidFill>
              <a:latin typeface="Bebas Neue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E33BDF6-D9DF-9BCA-02CA-CA865CBEC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179038"/>
              </p:ext>
            </p:extLst>
          </p:nvPr>
        </p:nvGraphicFramePr>
        <p:xfrm>
          <a:off x="2025014" y="1520803"/>
          <a:ext cx="8134986" cy="5169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439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66" y="618517"/>
            <a:ext cx="8134986" cy="1596177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5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  <a:t>METODOLOGIA DE TRABAJO</a:t>
            </a:r>
            <a:endParaRPr lang="es-CL" b="1" dirty="0">
              <a:solidFill>
                <a:schemeClr val="accent1">
                  <a:lumMod val="50000"/>
                </a:schemeClr>
              </a:solidFill>
              <a:latin typeface="Bebas Neue Pro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B5129-7F2D-5FF9-0727-EE3979E2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037" y="1954137"/>
            <a:ext cx="10364452" cy="4004211"/>
          </a:xfrm>
        </p:spPr>
        <p:txBody>
          <a:bodyPr>
            <a:normAutofit/>
          </a:bodyPr>
          <a:lstStyle/>
          <a:p>
            <a:pPr algn="l"/>
            <a:endParaRPr lang="es-CL" sz="800" b="0" i="0" u="none" strike="noStrike" baseline="0" dirty="0">
              <a:solidFill>
                <a:srgbClr val="000000"/>
              </a:solidFill>
              <a:latin typeface="Bebas Neue Pro"/>
            </a:endParaRPr>
          </a:p>
          <a:p>
            <a:r>
              <a:rPr lang="es-MX" sz="2600" b="1" cap="none" dirty="0">
                <a:solidFill>
                  <a:srgbClr val="00629B"/>
                </a:solidFill>
                <a:latin typeface="Bebas Neue Pro"/>
              </a:rPr>
              <a:t>Se trabajará en identificar todos los proyectos estratégicos, contando con un cuadro resumen: Identificando corto, mediano y largo plazo.</a:t>
            </a:r>
          </a:p>
          <a:p>
            <a:r>
              <a:rPr lang="es-MX" sz="2600" b="1" cap="none" dirty="0">
                <a:solidFill>
                  <a:srgbClr val="00629B"/>
                </a:solidFill>
                <a:latin typeface="Bebas Neue Pro"/>
              </a:rPr>
              <a:t>Hacer seguimiento permanente de estos proyectos comprometidos y cumplimiento de los indicadores asociados.</a:t>
            </a:r>
          </a:p>
          <a:p>
            <a:r>
              <a:rPr lang="es-MX" sz="2600" b="1" i="0" u="none" strike="noStrike" cap="none" baseline="0" dirty="0">
                <a:solidFill>
                  <a:srgbClr val="00629B"/>
                </a:solidFill>
                <a:latin typeface="Bebas Neue Pro"/>
              </a:rPr>
              <a:t>Monitorear el avance de los acuerdos concordados en la EMRA.</a:t>
            </a:r>
          </a:p>
          <a:p>
            <a:r>
              <a:rPr lang="es-MX" sz="2600" b="1" cap="none" dirty="0">
                <a:solidFill>
                  <a:srgbClr val="00629B"/>
                </a:solidFill>
                <a:latin typeface="Bebas Neue Pro"/>
              </a:rPr>
              <a:t>Elaborar un reporte anual para el Consejo Regional de Antofagasta.</a:t>
            </a:r>
            <a:endParaRPr lang="es-MX" sz="2600" b="1" i="0" u="none" strike="noStrike" cap="none" baseline="0" dirty="0">
              <a:solidFill>
                <a:srgbClr val="00629B"/>
              </a:solidFill>
              <a:latin typeface="Bebas Neue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7D211B-C810-AA33-40A4-F7E12F92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654"/>
          <a:stretch/>
        </p:blipFill>
        <p:spPr>
          <a:xfrm>
            <a:off x="751827" y="278903"/>
            <a:ext cx="24338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5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DC18F-F048-0177-89F6-4421711F0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CC6DDB-FD97-8114-71A7-659324B8E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2D3A56-EE56-4250-6314-631A90988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9" t="16349" r="9758" b="643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CDE6F8-7B3A-ABF3-0C10-D8F6CBC0B794}"/>
              </a:ext>
            </a:extLst>
          </p:cNvPr>
          <p:cNvSpPr txBox="1"/>
          <p:nvPr/>
        </p:nvSpPr>
        <p:spPr>
          <a:xfrm>
            <a:off x="8908026" y="6223820"/>
            <a:ext cx="315615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Bebas Neue Pro"/>
              </a:rPr>
              <a:t>Antofagasta, Mayo 30 de 2024</a:t>
            </a:r>
            <a:endParaRPr lang="es-CL" b="1" dirty="0">
              <a:solidFill>
                <a:schemeClr val="bg1"/>
              </a:solidFill>
              <a:latin typeface="Bebas Neue Pro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7E6F27-055D-6BEB-FF45-9441B5F319A1}"/>
              </a:ext>
            </a:extLst>
          </p:cNvPr>
          <p:cNvSpPr txBox="1"/>
          <p:nvPr/>
        </p:nvSpPr>
        <p:spPr>
          <a:xfrm>
            <a:off x="2256503" y="3465871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ebas Neue Pro"/>
              </a:rPr>
              <a:t>SEGUNDA SESION</a:t>
            </a:r>
            <a:endParaRPr lang="es-CL" sz="2800" b="1" dirty="0">
              <a:solidFill>
                <a:schemeClr val="accent5">
                  <a:lumMod val="50000"/>
                </a:schemeClr>
              </a:solidFill>
              <a:latin typeface="Bebas Neue Pro"/>
            </a:endParaRPr>
          </a:p>
        </p:txBody>
      </p:sp>
    </p:spTree>
    <p:extLst>
      <p:ext uri="{BB962C8B-B14F-4D97-AF65-F5344CB8AC3E}">
        <p14:creationId xmlns:p14="http://schemas.microsoft.com/office/powerpoint/2010/main" val="115279604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222</TotalTime>
  <Words>350</Words>
  <Application>Microsoft Office PowerPoint</Application>
  <PresentationFormat>Panorámica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Bebas Neue Pro</vt:lpstr>
      <vt:lpstr>Tw Cen MT</vt:lpstr>
      <vt:lpstr>Gota</vt:lpstr>
      <vt:lpstr>Presentación de PowerPoint</vt:lpstr>
      <vt:lpstr>TABLA</vt:lpstr>
      <vt:lpstr>REVISION Y APROBACION DEL REGLAMENTO PARA LA GOBERNANZA DE LA EMRA</vt:lpstr>
      <vt:lpstr>Definición de las iniciativas estratégicas que tendrán el sello EMRA por el comité directivo</vt:lpstr>
      <vt:lpstr>INTEGRANTES DE LA GOBERNANZA</vt:lpstr>
      <vt:lpstr>Gobernanza y roles </vt:lpstr>
      <vt:lpstr>GOBERNANZA Y ROLES. </vt:lpstr>
      <vt:lpstr>METODOLOGIA DE TRABAJO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Alvarez Mercedes MA. (SA Gore)</dc:creator>
  <cp:lastModifiedBy>Orlando Gahona Flores</cp:lastModifiedBy>
  <cp:revision>1</cp:revision>
  <dcterms:created xsi:type="dcterms:W3CDTF">2024-05-29T18:40:00Z</dcterms:created>
  <dcterms:modified xsi:type="dcterms:W3CDTF">2024-12-30T18:33:34Z</dcterms:modified>
</cp:coreProperties>
</file>